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f09a35e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f09a35e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debffcc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debffcc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debffcc7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debffcc7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debffcc7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debffcc7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debffcc76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debffcc76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debffcc76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debffcc76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e4ab3f78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e4ab3f78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debffcc76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debffcc76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df2e8051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df2e8051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debffcc7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debffcc7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debffcc76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debffcc76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debffcc7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cdebffcc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CNNs are highly effective in processing and analyzing visual imagery due to their ability to detect spatial hierarchies and features (such as edges and textures) in images. This makes CNNs particularly suitable for interpreting and analyzing satellite imagery where spatial patterns, like cloud formations, are key.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LSTM:  LSTMs excel in applications where data has important temporal relationships that extend over time intervals, making them ideal for sequence prediction problems like forecasting cloud movement based on historical data.</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debffcc76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debffcc76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debffcc76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cdebffcc76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df2e805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cdf2e805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debffcc7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debffcc7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what the GOES satellite is, what is geostationary satellite images? Also our model should </a:t>
            </a:r>
            <a:r>
              <a:rPr lang="en"/>
              <a:t>extend</a:t>
            </a:r>
            <a:r>
              <a:rPr lang="en"/>
              <a:t> to other regions later 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debffcc7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cdebffcc7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debffcc7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debffcc7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debffcc76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debffcc76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df2e805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df2e805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debffcc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debffcc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19.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Geostationary Cloud Tracking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Jonathan Kim, Kyler Norton, AJ Geckle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Pre-Processing Approaches: Extracting Clouds</a:t>
            </a:r>
            <a:endParaRPr/>
          </a:p>
          <a:p>
            <a:pPr indent="0" lvl="0" marL="0" rtl="0" algn="l">
              <a:spcBef>
                <a:spcPts val="0"/>
              </a:spcBef>
              <a:spcAft>
                <a:spcPts val="0"/>
              </a:spcAft>
              <a:buNone/>
            </a:pPr>
            <a:r>
              <a:t/>
            </a:r>
            <a:endParaRPr/>
          </a:p>
        </p:txBody>
      </p:sp>
      <p:sp>
        <p:nvSpPr>
          <p:cNvPr id="119" name="Google Shape;119;p22"/>
          <p:cNvSpPr txBox="1"/>
          <p:nvPr>
            <p:ph idx="1" type="body"/>
          </p:nvPr>
        </p:nvSpPr>
        <p:spPr>
          <a:xfrm>
            <a:off x="311700" y="1152475"/>
            <a:ext cx="4015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Additive Masking vs Background Subtraction</a:t>
            </a:r>
            <a:endParaRPr/>
          </a:p>
          <a:p>
            <a:pPr indent="-342900" lvl="0" marL="457200" rtl="0" algn="l">
              <a:spcBef>
                <a:spcPts val="0"/>
              </a:spcBef>
              <a:spcAft>
                <a:spcPts val="0"/>
              </a:spcAft>
              <a:buSzPts val="1800"/>
              <a:buChar char="●"/>
            </a:pPr>
            <a:r>
              <a:rPr lang="en"/>
              <a:t>Building a background would prove difficult and time </a:t>
            </a:r>
            <a:r>
              <a:rPr lang="en"/>
              <a:t>intensive</a:t>
            </a:r>
            <a:endParaRPr/>
          </a:p>
        </p:txBody>
      </p:sp>
      <p:pic>
        <p:nvPicPr>
          <p:cNvPr id="120" name="Google Shape;120;p22"/>
          <p:cNvPicPr preferRelativeResize="0"/>
          <p:nvPr/>
        </p:nvPicPr>
        <p:blipFill>
          <a:blip r:embed="rId3">
            <a:alphaModFix/>
          </a:blip>
          <a:stretch>
            <a:fillRect/>
          </a:stretch>
        </p:blipFill>
        <p:spPr>
          <a:xfrm>
            <a:off x="4519113" y="1152475"/>
            <a:ext cx="4505325" cy="2381250"/>
          </a:xfrm>
          <a:prstGeom prst="rect">
            <a:avLst/>
          </a:prstGeom>
          <a:noFill/>
          <a:ln>
            <a:noFill/>
          </a:ln>
        </p:spPr>
      </p:pic>
      <p:sp>
        <p:nvSpPr>
          <p:cNvPr id="121" name="Google Shape;121;p22"/>
          <p:cNvSpPr txBox="1"/>
          <p:nvPr/>
        </p:nvSpPr>
        <p:spPr>
          <a:xfrm>
            <a:off x="4868888" y="3533725"/>
            <a:ext cx="380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rPr>
              <a:t>Open Source Computer Vision (OpenCV)</a:t>
            </a:r>
            <a:endParaRPr sz="1800">
              <a:solidFill>
                <a:schemeClr val="dk2"/>
              </a:solidFill>
            </a:endParaRPr>
          </a:p>
        </p:txBody>
      </p:sp>
      <p:pic>
        <p:nvPicPr>
          <p:cNvPr id="122" name="Google Shape;122;p22"/>
          <p:cNvPicPr preferRelativeResize="0"/>
          <p:nvPr/>
        </p:nvPicPr>
        <p:blipFill>
          <a:blip r:embed="rId4">
            <a:alphaModFix/>
          </a:blip>
          <a:stretch>
            <a:fillRect/>
          </a:stretch>
        </p:blipFill>
        <p:spPr>
          <a:xfrm>
            <a:off x="1084338" y="2571750"/>
            <a:ext cx="2469925" cy="246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287675" y="18304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Pre-Processing Approaches: Image Bands</a:t>
            </a:r>
            <a:endParaRPr/>
          </a:p>
        </p:txBody>
      </p:sp>
      <p:sp>
        <p:nvSpPr>
          <p:cNvPr id="128" name="Google Shape;128;p23"/>
          <p:cNvSpPr txBox="1"/>
          <p:nvPr>
            <p:ph idx="2" type="body"/>
          </p:nvPr>
        </p:nvSpPr>
        <p:spPr>
          <a:xfrm>
            <a:off x="4792500" y="0"/>
            <a:ext cx="4131000" cy="2025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Three Types of Bands:</a:t>
            </a:r>
            <a:endParaRPr/>
          </a:p>
          <a:p>
            <a:pPr indent="0" lvl="0" marL="0" rtl="0" algn="l">
              <a:spcBef>
                <a:spcPts val="1200"/>
              </a:spcBef>
              <a:spcAft>
                <a:spcPts val="0"/>
              </a:spcAft>
              <a:buNone/>
            </a:pPr>
            <a:r>
              <a:rPr lang="en"/>
              <a:t>Visible (450 - 690 nm)</a:t>
            </a:r>
            <a:endParaRPr/>
          </a:p>
          <a:p>
            <a:pPr indent="0" lvl="0" marL="0" rtl="0" algn="l">
              <a:spcBef>
                <a:spcPts val="1200"/>
              </a:spcBef>
              <a:spcAft>
                <a:spcPts val="0"/>
              </a:spcAft>
              <a:buNone/>
            </a:pPr>
            <a:r>
              <a:rPr lang="en"/>
              <a:t>Near-Infrared (846 nm - 2.275 µm)</a:t>
            </a:r>
            <a:endParaRPr/>
          </a:p>
          <a:p>
            <a:pPr indent="0" lvl="0" marL="0" rtl="0" algn="l">
              <a:spcBef>
                <a:spcPts val="1200"/>
              </a:spcBef>
              <a:spcAft>
                <a:spcPts val="1200"/>
              </a:spcAft>
              <a:buNone/>
            </a:pPr>
            <a:r>
              <a:rPr lang="en"/>
              <a:t>Infrared (3.80 - 13.6 µm)</a:t>
            </a:r>
            <a:endParaRPr/>
          </a:p>
        </p:txBody>
      </p:sp>
      <p:pic>
        <p:nvPicPr>
          <p:cNvPr id="129" name="Google Shape;129;p23"/>
          <p:cNvPicPr preferRelativeResize="0"/>
          <p:nvPr/>
        </p:nvPicPr>
        <p:blipFill>
          <a:blip r:embed="rId3">
            <a:alphaModFix/>
          </a:blip>
          <a:stretch>
            <a:fillRect/>
          </a:stretch>
        </p:blipFill>
        <p:spPr>
          <a:xfrm>
            <a:off x="4572000" y="2025600"/>
            <a:ext cx="4572000" cy="3117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Visible </a:t>
            </a:r>
            <a:r>
              <a:rPr b="1" lang="en"/>
              <a:t>Bands</a:t>
            </a:r>
            <a:r>
              <a:rPr lang="en"/>
              <a:t>: Visual Blue, Visual Red</a:t>
            </a:r>
            <a:endParaRPr/>
          </a:p>
        </p:txBody>
      </p:sp>
      <p:pic>
        <p:nvPicPr>
          <p:cNvPr id="135" name="Google Shape;135;p24"/>
          <p:cNvPicPr preferRelativeResize="0"/>
          <p:nvPr/>
        </p:nvPicPr>
        <p:blipFill>
          <a:blip r:embed="rId3">
            <a:alphaModFix/>
          </a:blip>
          <a:stretch>
            <a:fillRect/>
          </a:stretch>
        </p:blipFill>
        <p:spPr>
          <a:xfrm>
            <a:off x="152400" y="152400"/>
            <a:ext cx="4146749" cy="3030651"/>
          </a:xfrm>
          <a:prstGeom prst="rect">
            <a:avLst/>
          </a:prstGeom>
          <a:noFill/>
          <a:ln>
            <a:noFill/>
          </a:ln>
        </p:spPr>
      </p:pic>
      <p:pic>
        <p:nvPicPr>
          <p:cNvPr id="136" name="Google Shape;136;p24"/>
          <p:cNvPicPr preferRelativeResize="0"/>
          <p:nvPr/>
        </p:nvPicPr>
        <p:blipFill>
          <a:blip r:embed="rId4">
            <a:alphaModFix/>
          </a:blip>
          <a:stretch>
            <a:fillRect/>
          </a:stretch>
        </p:blipFill>
        <p:spPr>
          <a:xfrm>
            <a:off x="4844850" y="152400"/>
            <a:ext cx="4146749" cy="3030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idx="1" type="body"/>
          </p:nvPr>
        </p:nvSpPr>
        <p:spPr>
          <a:xfrm>
            <a:off x="311700" y="4230575"/>
            <a:ext cx="8526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Near-Infrared Bands</a:t>
            </a:r>
            <a:r>
              <a:rPr lang="en"/>
              <a:t>: Veggie, Cirrus, Snow/Ice, Cloud Particle Size</a:t>
            </a:r>
            <a:endParaRPr/>
          </a:p>
        </p:txBody>
      </p:sp>
      <p:pic>
        <p:nvPicPr>
          <p:cNvPr id="142" name="Google Shape;142;p25"/>
          <p:cNvPicPr preferRelativeResize="0"/>
          <p:nvPr/>
        </p:nvPicPr>
        <p:blipFill>
          <a:blip r:embed="rId3">
            <a:alphaModFix/>
          </a:blip>
          <a:stretch>
            <a:fillRect/>
          </a:stretch>
        </p:blipFill>
        <p:spPr>
          <a:xfrm>
            <a:off x="1963625" y="300375"/>
            <a:ext cx="4767294" cy="3895864"/>
          </a:xfrm>
          <a:prstGeom prst="rect">
            <a:avLst/>
          </a:prstGeom>
          <a:noFill/>
          <a:ln>
            <a:noFill/>
          </a:ln>
        </p:spPr>
      </p:pic>
      <p:pic>
        <p:nvPicPr>
          <p:cNvPr id="143" name="Google Shape;143;p25"/>
          <p:cNvPicPr preferRelativeResize="0"/>
          <p:nvPr/>
        </p:nvPicPr>
        <p:blipFill>
          <a:blip r:embed="rId4">
            <a:alphaModFix/>
          </a:blip>
          <a:stretch>
            <a:fillRect/>
          </a:stretch>
        </p:blipFill>
        <p:spPr>
          <a:xfrm>
            <a:off x="1963628" y="300387"/>
            <a:ext cx="4767291" cy="3895851"/>
          </a:xfrm>
          <a:prstGeom prst="rect">
            <a:avLst/>
          </a:prstGeom>
          <a:noFill/>
          <a:ln>
            <a:noFill/>
          </a:ln>
        </p:spPr>
      </p:pic>
      <p:pic>
        <p:nvPicPr>
          <p:cNvPr id="144" name="Google Shape;144;p25"/>
          <p:cNvPicPr preferRelativeResize="0"/>
          <p:nvPr/>
        </p:nvPicPr>
        <p:blipFill>
          <a:blip r:embed="rId5">
            <a:alphaModFix/>
          </a:blip>
          <a:stretch>
            <a:fillRect/>
          </a:stretch>
        </p:blipFill>
        <p:spPr>
          <a:xfrm>
            <a:off x="1963625" y="300400"/>
            <a:ext cx="4767301" cy="3895849"/>
          </a:xfrm>
          <a:prstGeom prst="rect">
            <a:avLst/>
          </a:prstGeom>
          <a:noFill/>
          <a:ln>
            <a:noFill/>
          </a:ln>
        </p:spPr>
      </p:pic>
      <p:pic>
        <p:nvPicPr>
          <p:cNvPr id="145" name="Google Shape;145;p25"/>
          <p:cNvPicPr preferRelativeResize="0"/>
          <p:nvPr/>
        </p:nvPicPr>
        <p:blipFill>
          <a:blip r:embed="rId6">
            <a:alphaModFix/>
          </a:blip>
          <a:stretch>
            <a:fillRect/>
          </a:stretch>
        </p:blipFill>
        <p:spPr>
          <a:xfrm>
            <a:off x="1963628" y="300399"/>
            <a:ext cx="4767296" cy="3895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idx="1" type="body"/>
          </p:nvPr>
        </p:nvSpPr>
        <p:spPr>
          <a:xfrm>
            <a:off x="311700" y="4230575"/>
            <a:ext cx="8526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Infrared Bands: </a:t>
            </a:r>
            <a:r>
              <a:rPr lang="en"/>
              <a:t>Shortwave, Longwave, Water Vapor</a:t>
            </a:r>
            <a:endParaRPr/>
          </a:p>
        </p:txBody>
      </p:sp>
      <p:pic>
        <p:nvPicPr>
          <p:cNvPr id="151" name="Google Shape;151;p26"/>
          <p:cNvPicPr preferRelativeResize="0"/>
          <p:nvPr/>
        </p:nvPicPr>
        <p:blipFill>
          <a:blip r:embed="rId3">
            <a:alphaModFix/>
          </a:blip>
          <a:stretch>
            <a:fillRect/>
          </a:stretch>
        </p:blipFill>
        <p:spPr>
          <a:xfrm>
            <a:off x="2188350" y="351575"/>
            <a:ext cx="4767300" cy="3898969"/>
          </a:xfrm>
          <a:prstGeom prst="rect">
            <a:avLst/>
          </a:prstGeom>
          <a:noFill/>
          <a:ln>
            <a:noFill/>
          </a:ln>
        </p:spPr>
      </p:pic>
      <p:pic>
        <p:nvPicPr>
          <p:cNvPr id="152" name="Google Shape;152;p26"/>
          <p:cNvPicPr preferRelativeResize="0"/>
          <p:nvPr/>
        </p:nvPicPr>
        <p:blipFill>
          <a:blip r:embed="rId4">
            <a:alphaModFix/>
          </a:blip>
          <a:stretch>
            <a:fillRect/>
          </a:stretch>
        </p:blipFill>
        <p:spPr>
          <a:xfrm>
            <a:off x="2188350" y="351575"/>
            <a:ext cx="4767299" cy="3898969"/>
          </a:xfrm>
          <a:prstGeom prst="rect">
            <a:avLst/>
          </a:prstGeom>
          <a:noFill/>
          <a:ln>
            <a:noFill/>
          </a:ln>
        </p:spPr>
      </p:pic>
      <p:pic>
        <p:nvPicPr>
          <p:cNvPr id="153" name="Google Shape;153;p26"/>
          <p:cNvPicPr preferRelativeResize="0"/>
          <p:nvPr/>
        </p:nvPicPr>
        <p:blipFill>
          <a:blip r:embed="rId5">
            <a:alphaModFix/>
          </a:blip>
          <a:stretch>
            <a:fillRect/>
          </a:stretch>
        </p:blipFill>
        <p:spPr>
          <a:xfrm>
            <a:off x="2191350" y="351575"/>
            <a:ext cx="4767301" cy="3898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idx="1" type="body"/>
          </p:nvPr>
        </p:nvSpPr>
        <p:spPr>
          <a:xfrm>
            <a:off x="311700" y="4230575"/>
            <a:ext cx="85266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Infrared Bands: </a:t>
            </a:r>
            <a:r>
              <a:rPr lang="en"/>
              <a:t>Cloud Phase, Ozone, CO2 Longwave</a:t>
            </a:r>
            <a:endParaRPr/>
          </a:p>
        </p:txBody>
      </p:sp>
      <p:pic>
        <p:nvPicPr>
          <p:cNvPr id="159" name="Google Shape;159;p27"/>
          <p:cNvPicPr preferRelativeResize="0"/>
          <p:nvPr/>
        </p:nvPicPr>
        <p:blipFill>
          <a:blip r:embed="rId3">
            <a:alphaModFix/>
          </a:blip>
          <a:stretch>
            <a:fillRect/>
          </a:stretch>
        </p:blipFill>
        <p:spPr>
          <a:xfrm>
            <a:off x="2188350" y="334725"/>
            <a:ext cx="4767300" cy="3895850"/>
          </a:xfrm>
          <a:prstGeom prst="rect">
            <a:avLst/>
          </a:prstGeom>
          <a:noFill/>
          <a:ln>
            <a:noFill/>
          </a:ln>
        </p:spPr>
      </p:pic>
      <p:pic>
        <p:nvPicPr>
          <p:cNvPr id="160" name="Google Shape;160;p27"/>
          <p:cNvPicPr preferRelativeResize="0"/>
          <p:nvPr/>
        </p:nvPicPr>
        <p:blipFill>
          <a:blip r:embed="rId4">
            <a:alphaModFix/>
          </a:blip>
          <a:stretch>
            <a:fillRect/>
          </a:stretch>
        </p:blipFill>
        <p:spPr>
          <a:xfrm>
            <a:off x="2188350" y="334726"/>
            <a:ext cx="4767300" cy="3895850"/>
          </a:xfrm>
          <a:prstGeom prst="rect">
            <a:avLst/>
          </a:prstGeom>
          <a:noFill/>
          <a:ln>
            <a:noFill/>
          </a:ln>
        </p:spPr>
      </p:pic>
      <p:pic>
        <p:nvPicPr>
          <p:cNvPr id="161" name="Google Shape;161;p27"/>
          <p:cNvPicPr preferRelativeResize="0"/>
          <p:nvPr/>
        </p:nvPicPr>
        <p:blipFill>
          <a:blip r:embed="rId5">
            <a:alphaModFix/>
          </a:blip>
          <a:stretch>
            <a:fillRect/>
          </a:stretch>
        </p:blipFill>
        <p:spPr>
          <a:xfrm>
            <a:off x="2191349" y="334725"/>
            <a:ext cx="4767300" cy="389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 name="Shape 165"/>
        <p:cNvGrpSpPr/>
        <p:nvPr/>
      </p:nvGrpSpPr>
      <p:grpSpPr>
        <a:xfrm>
          <a:off x="0" y="0"/>
          <a:ext cx="0" cy="0"/>
          <a:chOff x="0" y="0"/>
          <a:chExt cx="0" cy="0"/>
        </a:xfrm>
      </p:grpSpPr>
      <p:sp>
        <p:nvSpPr>
          <p:cNvPr id="166" name="Google Shape;166;p2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Tested Combinations</a:t>
            </a:r>
            <a:endParaRPr/>
          </a:p>
        </p:txBody>
      </p:sp>
      <p:pic>
        <p:nvPicPr>
          <p:cNvPr id="167" name="Google Shape;167;p28"/>
          <p:cNvPicPr preferRelativeResize="0"/>
          <p:nvPr/>
        </p:nvPicPr>
        <p:blipFill>
          <a:blip r:embed="rId3">
            <a:alphaModFix/>
          </a:blip>
          <a:stretch>
            <a:fillRect/>
          </a:stretch>
        </p:blipFill>
        <p:spPr>
          <a:xfrm>
            <a:off x="311688" y="162450"/>
            <a:ext cx="2413824" cy="2175800"/>
          </a:xfrm>
          <a:prstGeom prst="rect">
            <a:avLst/>
          </a:prstGeom>
          <a:noFill/>
          <a:ln>
            <a:noFill/>
          </a:ln>
        </p:spPr>
      </p:pic>
      <p:sp>
        <p:nvSpPr>
          <p:cNvPr id="168" name="Google Shape;168;p28"/>
          <p:cNvSpPr txBox="1"/>
          <p:nvPr/>
        </p:nvSpPr>
        <p:spPr>
          <a:xfrm>
            <a:off x="0" y="2597250"/>
            <a:ext cx="3365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Longwave, CO2, </a:t>
            </a:r>
            <a:r>
              <a:rPr lang="en" sz="1800">
                <a:solidFill>
                  <a:schemeClr val="dk2"/>
                </a:solidFill>
              </a:rPr>
              <a:t>Cloud-top phase</a:t>
            </a:r>
            <a:endParaRPr sz="1800">
              <a:solidFill>
                <a:schemeClr val="dk2"/>
              </a:solidFill>
            </a:endParaRPr>
          </a:p>
        </p:txBody>
      </p:sp>
      <p:pic>
        <p:nvPicPr>
          <p:cNvPr id="169" name="Google Shape;169;p28"/>
          <p:cNvPicPr preferRelativeResize="0"/>
          <p:nvPr/>
        </p:nvPicPr>
        <p:blipFill>
          <a:blip r:embed="rId4">
            <a:alphaModFix/>
          </a:blip>
          <a:stretch>
            <a:fillRect/>
          </a:stretch>
        </p:blipFill>
        <p:spPr>
          <a:xfrm>
            <a:off x="3365088" y="162450"/>
            <a:ext cx="2413824" cy="2175800"/>
          </a:xfrm>
          <a:prstGeom prst="rect">
            <a:avLst/>
          </a:prstGeom>
          <a:noFill/>
          <a:ln>
            <a:noFill/>
          </a:ln>
        </p:spPr>
      </p:pic>
      <p:pic>
        <p:nvPicPr>
          <p:cNvPr id="170" name="Google Shape;170;p28"/>
          <p:cNvPicPr preferRelativeResize="0"/>
          <p:nvPr/>
        </p:nvPicPr>
        <p:blipFill>
          <a:blip r:embed="rId5">
            <a:alphaModFix/>
          </a:blip>
          <a:stretch>
            <a:fillRect/>
          </a:stretch>
        </p:blipFill>
        <p:spPr>
          <a:xfrm>
            <a:off x="6418488" y="162450"/>
            <a:ext cx="2413826" cy="2175800"/>
          </a:xfrm>
          <a:prstGeom prst="rect">
            <a:avLst/>
          </a:prstGeom>
          <a:noFill/>
          <a:ln>
            <a:noFill/>
          </a:ln>
        </p:spPr>
      </p:pic>
      <p:sp>
        <p:nvSpPr>
          <p:cNvPr id="171" name="Google Shape;171;p28"/>
          <p:cNvSpPr txBox="1"/>
          <p:nvPr/>
        </p:nvSpPr>
        <p:spPr>
          <a:xfrm>
            <a:off x="3054300" y="2597250"/>
            <a:ext cx="303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Shortwave</a:t>
            </a:r>
            <a:r>
              <a:rPr lang="en" sz="1800">
                <a:solidFill>
                  <a:schemeClr val="dk2"/>
                </a:solidFill>
              </a:rPr>
              <a:t>, CO2, Cloud-top phase</a:t>
            </a:r>
            <a:endParaRPr sz="1800">
              <a:solidFill>
                <a:schemeClr val="dk2"/>
              </a:solidFill>
            </a:endParaRPr>
          </a:p>
        </p:txBody>
      </p:sp>
      <p:sp>
        <p:nvSpPr>
          <p:cNvPr id="172" name="Google Shape;172;p28"/>
          <p:cNvSpPr txBox="1"/>
          <p:nvPr/>
        </p:nvSpPr>
        <p:spPr>
          <a:xfrm>
            <a:off x="6334960" y="2461150"/>
            <a:ext cx="258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Visible Red, Cloud-top phase</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idx="1" type="body"/>
          </p:nvPr>
        </p:nvSpPr>
        <p:spPr>
          <a:xfrm>
            <a:off x="311700" y="1152475"/>
            <a:ext cx="3999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Cirrus, Cloud Phase, CO2 Longwave</a:t>
            </a:r>
            <a:endParaRPr/>
          </a:p>
        </p:txBody>
      </p:sp>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Banding Approach</a:t>
            </a:r>
            <a:endParaRPr/>
          </a:p>
        </p:txBody>
      </p:sp>
      <p:pic>
        <p:nvPicPr>
          <p:cNvPr id="179" name="Google Shape;179;p29"/>
          <p:cNvPicPr preferRelativeResize="0"/>
          <p:nvPr/>
        </p:nvPicPr>
        <p:blipFill>
          <a:blip r:embed="rId3">
            <a:alphaModFix/>
          </a:blip>
          <a:stretch>
            <a:fillRect/>
          </a:stretch>
        </p:blipFill>
        <p:spPr>
          <a:xfrm>
            <a:off x="4779075" y="950175"/>
            <a:ext cx="4053214" cy="3820975"/>
          </a:xfrm>
          <a:prstGeom prst="rect">
            <a:avLst/>
          </a:prstGeom>
          <a:noFill/>
          <a:ln>
            <a:noFill/>
          </a:ln>
        </p:spPr>
      </p:pic>
      <p:sp>
        <p:nvSpPr>
          <p:cNvPr id="180" name="Google Shape;180;p29"/>
          <p:cNvSpPr txBox="1"/>
          <p:nvPr>
            <p:ph idx="1" type="body"/>
          </p:nvPr>
        </p:nvSpPr>
        <p:spPr>
          <a:xfrm>
            <a:off x="311700" y="1725175"/>
            <a:ext cx="3999900" cy="3045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Cirrus: Great for excluding land and able to see cirrus clouds, but can only see daytime clouds</a:t>
            </a:r>
            <a:endParaRPr/>
          </a:p>
          <a:p>
            <a:pPr indent="-317500" lvl="0" marL="457200" rtl="0" algn="l">
              <a:spcBef>
                <a:spcPts val="0"/>
              </a:spcBef>
              <a:spcAft>
                <a:spcPts val="0"/>
              </a:spcAft>
              <a:buSzPts val="1400"/>
              <a:buChar char="●"/>
            </a:pPr>
            <a:r>
              <a:rPr lang="en"/>
              <a:t>Cloud-Top Phase: Can see clouds at any time and get the general shape of each cloud</a:t>
            </a:r>
            <a:endParaRPr/>
          </a:p>
          <a:p>
            <a:pPr indent="-317500" lvl="0" marL="457200" rtl="0" algn="l">
              <a:spcBef>
                <a:spcPts val="0"/>
              </a:spcBef>
              <a:spcAft>
                <a:spcPts val="0"/>
              </a:spcAft>
              <a:buSzPts val="1400"/>
              <a:buChar char="●"/>
            </a:pPr>
            <a:r>
              <a:rPr lang="en"/>
              <a:t>CO2 Longwave: Able to differentiate clouds by height and aid in night time cloud detection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Processing Pipeline</a:t>
            </a:r>
            <a:endParaRPr/>
          </a:p>
        </p:txBody>
      </p:sp>
      <p:sp>
        <p:nvSpPr>
          <p:cNvPr id="186" name="Google Shape;186;p30"/>
          <p:cNvSpPr txBox="1"/>
          <p:nvPr>
            <p:ph idx="1" type="body"/>
          </p:nvPr>
        </p:nvSpPr>
        <p:spPr>
          <a:xfrm>
            <a:off x="311700" y="1152475"/>
            <a:ext cx="3723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Receive latest GOES image</a:t>
            </a:r>
            <a:endParaRPr/>
          </a:p>
          <a:p>
            <a:pPr indent="-342900" lvl="0" marL="457200" rtl="0" algn="l">
              <a:spcBef>
                <a:spcPts val="0"/>
              </a:spcBef>
              <a:spcAft>
                <a:spcPts val="0"/>
              </a:spcAft>
              <a:buSzPts val="1800"/>
              <a:buChar char="●"/>
            </a:pPr>
            <a:r>
              <a:rPr lang="en"/>
              <a:t>Apply combination of visual and infrared bands</a:t>
            </a:r>
            <a:endParaRPr/>
          </a:p>
          <a:p>
            <a:pPr indent="-342900" lvl="0" marL="457200" rtl="0" algn="l">
              <a:spcBef>
                <a:spcPts val="0"/>
              </a:spcBef>
              <a:spcAft>
                <a:spcPts val="0"/>
              </a:spcAft>
              <a:buSzPts val="1800"/>
              <a:buChar char="●"/>
            </a:pPr>
            <a:r>
              <a:rPr lang="en"/>
              <a:t>Use thresholding formula to extract clouds</a:t>
            </a:r>
            <a:endParaRPr/>
          </a:p>
          <a:p>
            <a:pPr indent="-342900" lvl="0" marL="457200" rtl="0" algn="l">
              <a:spcBef>
                <a:spcPts val="0"/>
              </a:spcBef>
              <a:spcAft>
                <a:spcPts val="0"/>
              </a:spcAft>
              <a:buSzPts val="1800"/>
              <a:buChar char="●"/>
            </a:pPr>
            <a:r>
              <a:rPr lang="en"/>
              <a:t>Export file as a tif and convert it to a png</a:t>
            </a:r>
            <a:endParaRPr/>
          </a:p>
        </p:txBody>
      </p:sp>
      <p:pic>
        <p:nvPicPr>
          <p:cNvPr id="187" name="Google Shape;187;p30"/>
          <p:cNvPicPr preferRelativeResize="0"/>
          <p:nvPr/>
        </p:nvPicPr>
        <p:blipFill>
          <a:blip r:embed="rId3">
            <a:alphaModFix/>
          </a:blip>
          <a:stretch>
            <a:fillRect/>
          </a:stretch>
        </p:blipFill>
        <p:spPr>
          <a:xfrm>
            <a:off x="4732450" y="2898725"/>
            <a:ext cx="4323200" cy="2165300"/>
          </a:xfrm>
          <a:prstGeom prst="rect">
            <a:avLst/>
          </a:prstGeom>
          <a:noFill/>
          <a:ln>
            <a:noFill/>
          </a:ln>
        </p:spPr>
      </p:pic>
      <p:pic>
        <p:nvPicPr>
          <p:cNvPr id="188" name="Google Shape;188;p30"/>
          <p:cNvPicPr preferRelativeResize="0"/>
          <p:nvPr/>
        </p:nvPicPr>
        <p:blipFill>
          <a:blip r:embed="rId4">
            <a:alphaModFix/>
          </a:blip>
          <a:stretch>
            <a:fillRect/>
          </a:stretch>
        </p:blipFill>
        <p:spPr>
          <a:xfrm>
            <a:off x="4732447" y="347325"/>
            <a:ext cx="4323203" cy="2165300"/>
          </a:xfrm>
          <a:prstGeom prst="rect">
            <a:avLst/>
          </a:prstGeom>
          <a:noFill/>
          <a:ln>
            <a:noFill/>
          </a:ln>
        </p:spPr>
      </p:pic>
      <p:sp>
        <p:nvSpPr>
          <p:cNvPr id="189" name="Google Shape;189;p30"/>
          <p:cNvSpPr txBox="1"/>
          <p:nvPr/>
        </p:nvSpPr>
        <p:spPr>
          <a:xfrm>
            <a:off x="5343025" y="-52200"/>
            <a:ext cx="3333000" cy="2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RGB </a:t>
            </a:r>
            <a:r>
              <a:rPr lang="en" sz="1800">
                <a:solidFill>
                  <a:schemeClr val="dk2"/>
                </a:solidFill>
              </a:rPr>
              <a:t>Satellite</a:t>
            </a:r>
            <a:r>
              <a:rPr lang="en" sz="1800">
                <a:solidFill>
                  <a:schemeClr val="dk2"/>
                </a:solidFill>
              </a:rPr>
              <a:t> Image</a:t>
            </a:r>
            <a:endParaRPr sz="1800">
              <a:solidFill>
                <a:schemeClr val="dk2"/>
              </a:solidFill>
            </a:endParaRPr>
          </a:p>
        </p:txBody>
      </p:sp>
      <p:sp>
        <p:nvSpPr>
          <p:cNvPr id="190" name="Google Shape;190;p30"/>
          <p:cNvSpPr txBox="1"/>
          <p:nvPr/>
        </p:nvSpPr>
        <p:spPr>
          <a:xfrm>
            <a:off x="5343025" y="2512625"/>
            <a:ext cx="3333000" cy="2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Grayscale</a:t>
            </a:r>
            <a:r>
              <a:rPr lang="en" sz="1800">
                <a:solidFill>
                  <a:schemeClr val="dk2"/>
                </a:solidFill>
              </a:rPr>
              <a:t> Mask</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Approaches: Autoregressive Models</a:t>
            </a:r>
            <a:endParaRPr/>
          </a:p>
        </p:txBody>
      </p:sp>
      <p:sp>
        <p:nvSpPr>
          <p:cNvPr id="196" name="Google Shape;19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Traditional autoregressive model seemed to be ineffective for filling in the image data between GOES satellite screenshots</a:t>
            </a:r>
            <a:endParaRPr/>
          </a:p>
          <a:p>
            <a:pPr indent="-342900" lvl="0" marL="457200" rtl="0" algn="l">
              <a:spcBef>
                <a:spcPts val="0"/>
              </a:spcBef>
              <a:spcAft>
                <a:spcPts val="0"/>
              </a:spcAft>
              <a:buSzPts val="1800"/>
              <a:buChar char="●"/>
            </a:pPr>
            <a:r>
              <a:rPr lang="en"/>
              <a:t>AR models </a:t>
            </a:r>
            <a:r>
              <a:rPr lang="en"/>
              <a:t>typically</a:t>
            </a:r>
            <a:r>
              <a:rPr lang="en"/>
              <a:t> used for time-series numerical data, not as suitable for capturing the spatial correlations in data like convolutional models</a:t>
            </a:r>
            <a:endParaRPr/>
          </a:p>
          <a:p>
            <a:pPr indent="-342900" lvl="0" marL="457200" rtl="0" algn="l">
              <a:spcBef>
                <a:spcPts val="0"/>
              </a:spcBef>
              <a:spcAft>
                <a:spcPts val="0"/>
              </a:spcAft>
              <a:buSzPts val="1800"/>
              <a:buChar char="●"/>
            </a:pPr>
            <a:r>
              <a:rPr lang="en"/>
              <a:t>Will continue iterations that perhaps focus more on the predictive aspect of the cloud mask over the missing image filling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Geostationary Satellites</a:t>
            </a:r>
            <a:endParaRPr/>
          </a:p>
        </p:txBody>
      </p:sp>
      <p:sp>
        <p:nvSpPr>
          <p:cNvPr id="61" name="Google Shape;61;p1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Geostationary satellites </a:t>
            </a:r>
            <a:r>
              <a:rPr lang="en"/>
              <a:t>are in orbit about</a:t>
            </a:r>
            <a:r>
              <a:rPr lang="en"/>
              <a:t> 22,000 miles above the Earth’s equator and spin at the same rate of the Earth</a:t>
            </a:r>
            <a:endParaRPr/>
          </a:p>
          <a:p>
            <a:pPr indent="-342900" lvl="0" marL="457200" rtl="0" algn="l">
              <a:spcBef>
                <a:spcPts val="0"/>
              </a:spcBef>
              <a:spcAft>
                <a:spcPts val="0"/>
              </a:spcAft>
              <a:buSzPts val="1800"/>
              <a:buChar char="●"/>
            </a:pPr>
            <a:r>
              <a:rPr lang="en"/>
              <a:t>This allows them to continuously gather data from the same location on Earth</a:t>
            </a:r>
            <a:endParaRPr/>
          </a:p>
        </p:txBody>
      </p:sp>
      <p:pic>
        <p:nvPicPr>
          <p:cNvPr id="62" name="Google Shape;62;p14"/>
          <p:cNvPicPr preferRelativeResize="0"/>
          <p:nvPr/>
        </p:nvPicPr>
        <p:blipFill>
          <a:blip r:embed="rId3">
            <a:alphaModFix/>
          </a:blip>
          <a:stretch>
            <a:fillRect/>
          </a:stretch>
        </p:blipFill>
        <p:spPr>
          <a:xfrm>
            <a:off x="2871338" y="2119700"/>
            <a:ext cx="3401325" cy="2721050"/>
          </a:xfrm>
          <a:prstGeom prst="rect">
            <a:avLst/>
          </a:prstGeom>
          <a:noFill/>
          <a:ln>
            <a:noFill/>
          </a:ln>
        </p:spPr>
      </p:pic>
      <p:sp>
        <p:nvSpPr>
          <p:cNvPr id="63" name="Google Shape;63;p14"/>
          <p:cNvSpPr txBox="1"/>
          <p:nvPr/>
        </p:nvSpPr>
        <p:spPr>
          <a:xfrm>
            <a:off x="3532650" y="4378150"/>
            <a:ext cx="20787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lt1"/>
                </a:solidFill>
              </a:rPr>
              <a:t>Image from NOAA</a:t>
            </a:r>
            <a:endParaRPr i="1" sz="1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Forecast for the Project</a:t>
            </a:r>
            <a:endParaRPr/>
          </a:p>
        </p:txBody>
      </p:sp>
      <p:sp>
        <p:nvSpPr>
          <p:cNvPr id="202" name="Google Shape;20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Initially all work together on finishing Autoregressive model</a:t>
            </a:r>
            <a:endParaRPr/>
          </a:p>
          <a:p>
            <a:pPr indent="-342900" lvl="0" marL="457200" rtl="0" algn="l">
              <a:spcBef>
                <a:spcPts val="0"/>
              </a:spcBef>
              <a:spcAft>
                <a:spcPts val="0"/>
              </a:spcAft>
              <a:buSzPts val="1800"/>
              <a:buChar char="●"/>
            </a:pPr>
            <a:r>
              <a:rPr lang="en"/>
              <a:t>Divide and conquer approach to create the following ML models:</a:t>
            </a:r>
            <a:endParaRPr/>
          </a:p>
          <a:p>
            <a:pPr indent="-342900" lvl="1" marL="914400" rtl="0" algn="l">
              <a:spcBef>
                <a:spcPts val="0"/>
              </a:spcBef>
              <a:spcAft>
                <a:spcPts val="0"/>
              </a:spcAft>
              <a:buSzPts val="1800"/>
              <a:buChar char="○"/>
            </a:pPr>
            <a:r>
              <a:rPr lang="en" sz="1800"/>
              <a:t>Convolutional Neural Network (CNN): Effective in visual imagery analysis because they detect spatial hierarchies and features (edges, textures) in images</a:t>
            </a:r>
            <a:endParaRPr sz="1800"/>
          </a:p>
          <a:p>
            <a:pPr indent="-342900" lvl="1" marL="914400" rtl="0" algn="l">
              <a:spcBef>
                <a:spcPts val="0"/>
              </a:spcBef>
              <a:spcAft>
                <a:spcPts val="0"/>
              </a:spcAft>
              <a:buSzPts val="1800"/>
              <a:buChar char="○"/>
            </a:pPr>
            <a:r>
              <a:rPr lang="en" sz="1800"/>
              <a:t>Long Short-Term Memory (LSTM): Good for applications where data has important temporal relationships over time intervals such as climates or seasonal behaviors</a:t>
            </a:r>
            <a:endParaRPr sz="1800"/>
          </a:p>
          <a:p>
            <a:pPr indent="-342900" lvl="1" marL="914400" rtl="0" algn="l">
              <a:spcBef>
                <a:spcPts val="0"/>
              </a:spcBef>
              <a:spcAft>
                <a:spcPts val="0"/>
              </a:spcAft>
              <a:buSzPts val="1800"/>
              <a:buChar char="○"/>
            </a:pPr>
            <a:r>
              <a:rPr lang="en" sz="1800"/>
              <a:t>ConvLSTM: Combination of the spatial processing capabilities of CNNs with temporal processing of LSTMs</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69" name="Google Shape;69;p15"/>
          <p:cNvSpPr txBox="1"/>
          <p:nvPr>
            <p:ph idx="1" type="body"/>
          </p:nvPr>
        </p:nvSpPr>
        <p:spPr>
          <a:xfrm>
            <a:off x="311700" y="1017725"/>
            <a:ext cx="8520600" cy="970200"/>
          </a:xfrm>
          <a:prstGeom prst="rect">
            <a:avLst/>
          </a:prstGeom>
        </p:spPr>
        <p:txBody>
          <a:bodyPr anchorCtr="0" anchor="t" bIns="91425" lIns="91425" spcFirstLastPara="1" rIns="91425" wrap="square" tIns="91425">
            <a:noAutofit/>
          </a:bodyPr>
          <a:lstStyle/>
          <a:p>
            <a:pPr indent="-334327" lvl="0" marL="457200" rtl="0" algn="l">
              <a:lnSpc>
                <a:spcPct val="105000"/>
              </a:lnSpc>
              <a:spcBef>
                <a:spcPts val="0"/>
              </a:spcBef>
              <a:spcAft>
                <a:spcPts val="0"/>
              </a:spcAft>
              <a:buSzPts val="1665"/>
              <a:buChar char="●"/>
            </a:pPr>
            <a:r>
              <a:rPr lang="en" sz="1665"/>
              <a:t>Geostationary s</a:t>
            </a:r>
            <a:r>
              <a:rPr lang="en" sz="1665"/>
              <a:t>atellites take data about every 30 minutes under normal conditions</a:t>
            </a:r>
            <a:endParaRPr sz="1665"/>
          </a:p>
          <a:p>
            <a:pPr indent="-334327" lvl="0" marL="457200" rtl="0" algn="l">
              <a:lnSpc>
                <a:spcPct val="105000"/>
              </a:lnSpc>
              <a:spcBef>
                <a:spcPts val="0"/>
              </a:spcBef>
              <a:spcAft>
                <a:spcPts val="0"/>
              </a:spcAft>
              <a:buSzPts val="1665"/>
              <a:buChar char="●"/>
            </a:pPr>
            <a:r>
              <a:rPr lang="en" sz="1665"/>
              <a:t>NOAA GOES-16 Satellite takes data every 10 minutes</a:t>
            </a:r>
            <a:endParaRPr sz="1665"/>
          </a:p>
          <a:p>
            <a:pPr indent="-334327" lvl="0" marL="457200" rtl="0" algn="l">
              <a:lnSpc>
                <a:spcPct val="105000"/>
              </a:lnSpc>
              <a:spcBef>
                <a:spcPts val="0"/>
              </a:spcBef>
              <a:spcAft>
                <a:spcPts val="0"/>
              </a:spcAft>
              <a:buSzPts val="1665"/>
              <a:buChar char="●"/>
            </a:pPr>
            <a:r>
              <a:rPr lang="en" sz="1665"/>
              <a:t>Captures data across 16 visual/reflective, near-infrared, and infrared bands</a:t>
            </a:r>
            <a:endParaRPr sz="1665"/>
          </a:p>
        </p:txBody>
      </p:sp>
      <p:pic>
        <p:nvPicPr>
          <p:cNvPr id="70" name="Google Shape;70;p15"/>
          <p:cNvPicPr preferRelativeResize="0"/>
          <p:nvPr/>
        </p:nvPicPr>
        <p:blipFill rotWithShape="1">
          <a:blip r:embed="rId3">
            <a:alphaModFix/>
          </a:blip>
          <a:srcRect b="1506" l="0" r="0" t="0"/>
          <a:stretch/>
        </p:blipFill>
        <p:spPr>
          <a:xfrm>
            <a:off x="1356175" y="2165300"/>
            <a:ext cx="2792922" cy="2543924"/>
          </a:xfrm>
          <a:prstGeom prst="rect">
            <a:avLst/>
          </a:prstGeom>
          <a:noFill/>
          <a:ln>
            <a:noFill/>
          </a:ln>
        </p:spPr>
      </p:pic>
      <p:pic>
        <p:nvPicPr>
          <p:cNvPr id="71" name="Google Shape;71;p15"/>
          <p:cNvPicPr preferRelativeResize="0"/>
          <p:nvPr/>
        </p:nvPicPr>
        <p:blipFill rotWithShape="1">
          <a:blip r:embed="rId4">
            <a:alphaModFix/>
          </a:blip>
          <a:srcRect b="1970" l="0" r="0" t="0"/>
          <a:stretch/>
        </p:blipFill>
        <p:spPr>
          <a:xfrm>
            <a:off x="4994901" y="2171355"/>
            <a:ext cx="2792922" cy="2531824"/>
          </a:xfrm>
          <a:prstGeom prst="rect">
            <a:avLst/>
          </a:prstGeom>
          <a:noFill/>
          <a:ln>
            <a:noFill/>
          </a:ln>
        </p:spPr>
      </p:pic>
      <p:sp>
        <p:nvSpPr>
          <p:cNvPr id="72" name="Google Shape;72;p15"/>
          <p:cNvSpPr txBox="1"/>
          <p:nvPr/>
        </p:nvSpPr>
        <p:spPr>
          <a:xfrm>
            <a:off x="3309600" y="4709225"/>
            <a:ext cx="252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rPr>
              <a:t>NOAA</a:t>
            </a:r>
            <a:r>
              <a:rPr lang="en" sz="1800">
                <a:solidFill>
                  <a:schemeClr val="dk2"/>
                </a:solidFill>
              </a:rPr>
              <a:t> (April 19, 2024)</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78" name="Google Shape;78;p16"/>
          <p:cNvSpPr txBox="1"/>
          <p:nvPr>
            <p:ph idx="1" type="body"/>
          </p:nvPr>
        </p:nvSpPr>
        <p:spPr>
          <a:xfrm>
            <a:off x="311700" y="1152475"/>
            <a:ext cx="52578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Our project looks to use Machine Learning to detect and track clouds specific to the Gulf of Mexico in the Geostationary Operational Environmental Satellite GOES-16. </a:t>
            </a:r>
            <a:endParaRPr/>
          </a:p>
          <a:p>
            <a:pPr indent="-342900" lvl="0" marL="457200" rtl="0" algn="l">
              <a:spcBef>
                <a:spcPts val="1200"/>
              </a:spcBef>
              <a:spcAft>
                <a:spcPts val="0"/>
              </a:spcAft>
              <a:buSzPts val="1800"/>
              <a:buChar char="●"/>
            </a:pPr>
            <a:r>
              <a:rPr lang="en"/>
              <a:t>Create a predictive model that can fill in the missing satellite information between snapshots</a:t>
            </a:r>
            <a:endParaRPr/>
          </a:p>
          <a:p>
            <a:pPr indent="-342900" lvl="0" marL="457200" rtl="0" algn="l">
              <a:spcBef>
                <a:spcPts val="0"/>
              </a:spcBef>
              <a:spcAft>
                <a:spcPts val="0"/>
              </a:spcAft>
              <a:buSzPts val="1800"/>
              <a:buChar char="●"/>
            </a:pPr>
            <a:r>
              <a:rPr lang="en"/>
              <a:t>Predictive model’s capabilities extend into future cloud movement prediction</a:t>
            </a:r>
            <a:endParaRPr/>
          </a:p>
          <a:p>
            <a:pPr indent="-342900" lvl="0" marL="457200" rtl="0" algn="l">
              <a:spcBef>
                <a:spcPts val="0"/>
              </a:spcBef>
              <a:spcAft>
                <a:spcPts val="0"/>
              </a:spcAft>
              <a:buSzPts val="1800"/>
              <a:buChar char="●"/>
            </a:pPr>
            <a:r>
              <a:rPr lang="en"/>
              <a:t>Possible tropical storm classification and movement prediction</a:t>
            </a:r>
            <a:endParaRPr/>
          </a:p>
        </p:txBody>
      </p:sp>
      <p:pic>
        <p:nvPicPr>
          <p:cNvPr id="79" name="Google Shape;79;p16"/>
          <p:cNvPicPr preferRelativeResize="0"/>
          <p:nvPr/>
        </p:nvPicPr>
        <p:blipFill>
          <a:blip r:embed="rId3">
            <a:alphaModFix/>
          </a:blip>
          <a:stretch>
            <a:fillRect/>
          </a:stretch>
        </p:blipFill>
        <p:spPr>
          <a:xfrm>
            <a:off x="5400850" y="1379125"/>
            <a:ext cx="3656349" cy="2385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 Diagram</a:t>
            </a:r>
            <a:endParaRPr/>
          </a:p>
        </p:txBody>
      </p:sp>
      <p:pic>
        <p:nvPicPr>
          <p:cNvPr id="85" name="Google Shape;85;p17"/>
          <p:cNvPicPr preferRelativeResize="0"/>
          <p:nvPr/>
        </p:nvPicPr>
        <p:blipFill>
          <a:blip r:embed="rId3">
            <a:alphaModFix/>
          </a:blip>
          <a:stretch>
            <a:fillRect/>
          </a:stretch>
        </p:blipFill>
        <p:spPr>
          <a:xfrm>
            <a:off x="0" y="1200962"/>
            <a:ext cx="9144003" cy="34066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a:t>
            </a:r>
            <a:endParaRPr/>
          </a:p>
        </p:txBody>
      </p:sp>
      <p:sp>
        <p:nvSpPr>
          <p:cNvPr id="91" name="Google Shape;91;p18"/>
          <p:cNvSpPr txBox="1"/>
          <p:nvPr>
            <p:ph idx="1" type="body"/>
          </p:nvPr>
        </p:nvSpPr>
        <p:spPr>
          <a:xfrm>
            <a:off x="311700" y="1152475"/>
            <a:ext cx="8520600" cy="860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Fill in missing satellite data for more accurate weather modeling and forecasting</a:t>
            </a:r>
            <a:endParaRPr/>
          </a:p>
          <a:p>
            <a:pPr indent="-334327" lvl="0" marL="457200" rtl="0" algn="l">
              <a:spcBef>
                <a:spcPts val="0"/>
              </a:spcBef>
              <a:spcAft>
                <a:spcPts val="0"/>
              </a:spcAft>
              <a:buSzPct val="100000"/>
              <a:buChar char="●"/>
            </a:pPr>
            <a:r>
              <a:rPr lang="en"/>
              <a:t>Use this to track hurricanes to warn people sooner of the hurricane’s path</a:t>
            </a:r>
            <a:endParaRPr/>
          </a:p>
        </p:txBody>
      </p:sp>
      <p:pic>
        <p:nvPicPr>
          <p:cNvPr id="92" name="Google Shape;92;p18"/>
          <p:cNvPicPr preferRelativeResize="0"/>
          <p:nvPr/>
        </p:nvPicPr>
        <p:blipFill>
          <a:blip r:embed="rId3">
            <a:alphaModFix/>
          </a:blip>
          <a:stretch>
            <a:fillRect/>
          </a:stretch>
        </p:blipFill>
        <p:spPr>
          <a:xfrm>
            <a:off x="404886" y="2282950"/>
            <a:ext cx="3715374" cy="2476325"/>
          </a:xfrm>
          <a:prstGeom prst="rect">
            <a:avLst/>
          </a:prstGeom>
          <a:noFill/>
          <a:ln>
            <a:noFill/>
          </a:ln>
        </p:spPr>
      </p:pic>
      <p:sp>
        <p:nvSpPr>
          <p:cNvPr id="93" name="Google Shape;93;p18"/>
          <p:cNvSpPr txBox="1"/>
          <p:nvPr/>
        </p:nvSpPr>
        <p:spPr>
          <a:xfrm>
            <a:off x="1293725" y="4294275"/>
            <a:ext cx="19377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lt1"/>
                </a:solidFill>
              </a:rPr>
              <a:t>Wikipedia </a:t>
            </a:r>
            <a:r>
              <a:rPr lang="en" sz="1800">
                <a:solidFill>
                  <a:schemeClr val="lt1"/>
                </a:solidFill>
              </a:rPr>
              <a:t>(2024)</a:t>
            </a:r>
            <a:endParaRPr sz="1800">
              <a:solidFill>
                <a:schemeClr val="lt1"/>
              </a:solidFill>
            </a:endParaRPr>
          </a:p>
        </p:txBody>
      </p:sp>
      <p:pic>
        <p:nvPicPr>
          <p:cNvPr id="94" name="Google Shape;94;p18"/>
          <p:cNvPicPr preferRelativeResize="0"/>
          <p:nvPr/>
        </p:nvPicPr>
        <p:blipFill>
          <a:blip r:embed="rId4">
            <a:alphaModFix/>
          </a:blip>
          <a:stretch>
            <a:fillRect/>
          </a:stretch>
        </p:blipFill>
        <p:spPr>
          <a:xfrm>
            <a:off x="4446787" y="2282949"/>
            <a:ext cx="4292329" cy="247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the Gulf of Mexico?</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Hot spot for </a:t>
            </a:r>
            <a:r>
              <a:rPr lang="en"/>
              <a:t>hurricanes</a:t>
            </a:r>
            <a:endParaRPr/>
          </a:p>
          <a:p>
            <a:pPr indent="-342900" lvl="0" marL="457200" rtl="0" algn="l">
              <a:spcBef>
                <a:spcPts val="0"/>
              </a:spcBef>
              <a:spcAft>
                <a:spcPts val="0"/>
              </a:spcAft>
              <a:buSzPts val="1800"/>
              <a:buChar char="●"/>
            </a:pPr>
            <a:r>
              <a:rPr lang="en"/>
              <a:t>Hurricanes “funnel” through Mexico and Cuba</a:t>
            </a:r>
            <a:endParaRPr/>
          </a:p>
          <a:p>
            <a:pPr indent="-342900" lvl="0" marL="457200" rtl="0" algn="l">
              <a:spcBef>
                <a:spcPts val="0"/>
              </a:spcBef>
              <a:spcAft>
                <a:spcPts val="0"/>
              </a:spcAft>
              <a:buSzPts val="1800"/>
              <a:buChar char="●"/>
            </a:pPr>
            <a:r>
              <a:rPr lang="en"/>
              <a:t>GOES-16 only takes images of the Western Hemisphere</a:t>
            </a:r>
            <a:endParaRPr/>
          </a:p>
        </p:txBody>
      </p:sp>
      <p:pic>
        <p:nvPicPr>
          <p:cNvPr id="101" name="Google Shape;101;p19"/>
          <p:cNvPicPr preferRelativeResize="0"/>
          <p:nvPr/>
        </p:nvPicPr>
        <p:blipFill>
          <a:blip r:embed="rId3">
            <a:alphaModFix/>
          </a:blip>
          <a:stretch>
            <a:fillRect/>
          </a:stretch>
        </p:blipFill>
        <p:spPr>
          <a:xfrm>
            <a:off x="1962447" y="2299147"/>
            <a:ext cx="5219101" cy="262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Approaches: IDE Choice</a:t>
            </a:r>
            <a:endParaRPr/>
          </a:p>
        </p:txBody>
      </p:sp>
      <p:sp>
        <p:nvSpPr>
          <p:cNvPr id="107" name="Google Shape;107;p20"/>
          <p:cNvSpPr txBox="1"/>
          <p:nvPr>
            <p:ph idx="1" type="body"/>
          </p:nvPr>
        </p:nvSpPr>
        <p:spPr>
          <a:xfrm>
            <a:off x="311700" y="1152475"/>
            <a:ext cx="8585400" cy="34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 was initially done in the Earth Engine Code Editor, a Javascript web-based IDE for the Earth Engine API</a:t>
            </a:r>
            <a:endParaRPr/>
          </a:p>
          <a:p>
            <a:pPr indent="-342900" lvl="0" marL="457200" rtl="0" algn="l">
              <a:spcBef>
                <a:spcPts val="1200"/>
              </a:spcBef>
              <a:spcAft>
                <a:spcPts val="0"/>
              </a:spcAft>
              <a:buSzPts val="1800"/>
              <a:buChar char="●"/>
            </a:pPr>
            <a:r>
              <a:rPr lang="en"/>
              <a:t>Integrated data catalog: </a:t>
            </a:r>
            <a:r>
              <a:rPr lang="en"/>
              <a:t>Direct</a:t>
            </a:r>
            <a:r>
              <a:rPr lang="en"/>
              <a:t> access to large catalog of satellite imagery and geospatial datasets allowing easy implementation of GOES or SENTINEL-2 imagery preprocessing. </a:t>
            </a:r>
            <a:endParaRPr/>
          </a:p>
          <a:p>
            <a:pPr indent="-342900" lvl="0" marL="457200" rtl="0" algn="l">
              <a:spcBef>
                <a:spcPts val="0"/>
              </a:spcBef>
              <a:spcAft>
                <a:spcPts val="0"/>
              </a:spcAft>
              <a:buSzPts val="1800"/>
              <a:buChar char="●"/>
            </a:pPr>
            <a:r>
              <a:rPr lang="en"/>
              <a:t>Scalability: GEE Platform handles computational load on Google servers</a:t>
            </a:r>
            <a:endParaRPr/>
          </a:p>
          <a:p>
            <a:pPr indent="-342900" lvl="0" marL="457200" rtl="0" algn="l">
              <a:spcBef>
                <a:spcPts val="0"/>
              </a:spcBef>
              <a:spcAft>
                <a:spcPts val="0"/>
              </a:spcAft>
              <a:buSzPts val="1800"/>
              <a:buChar char="●"/>
            </a:pPr>
            <a:r>
              <a:rPr lang="en"/>
              <a:t>Real-time data access: Beneficial for time-sensitive projects like monitoring current tropical storm movement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Approaches: IDE Choice</a:t>
            </a:r>
            <a:endParaRPr/>
          </a:p>
        </p:txBody>
      </p:sp>
      <p:sp>
        <p:nvSpPr>
          <p:cNvPr id="113" name="Google Shape;113;p21"/>
          <p:cNvSpPr txBox="1"/>
          <p:nvPr>
            <p:ph idx="1" type="body"/>
          </p:nvPr>
        </p:nvSpPr>
        <p:spPr>
          <a:xfrm>
            <a:off x="311700" y="1152475"/>
            <a:ext cx="816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 was eventually moved to Google Colab</a:t>
            </a:r>
            <a:endParaRPr/>
          </a:p>
          <a:p>
            <a:pPr indent="-342900" lvl="0" marL="457200" rtl="0" algn="l">
              <a:spcBef>
                <a:spcPts val="1200"/>
              </a:spcBef>
              <a:spcAft>
                <a:spcPts val="0"/>
              </a:spcAft>
              <a:buSzPts val="1800"/>
              <a:buChar char="●"/>
            </a:pPr>
            <a:r>
              <a:rPr lang="en"/>
              <a:t>Machine Learning Library Support: Colab </a:t>
            </a:r>
            <a:r>
              <a:rPr lang="en"/>
              <a:t>supports</a:t>
            </a:r>
            <a:r>
              <a:rPr lang="en"/>
              <a:t> all popular machine learning libraries such as TensorFlow, PyTorch, and Keras</a:t>
            </a:r>
            <a:endParaRPr/>
          </a:p>
          <a:p>
            <a:pPr indent="-342900" lvl="0" marL="457200" rtl="0" algn="l">
              <a:spcBef>
                <a:spcPts val="0"/>
              </a:spcBef>
              <a:spcAft>
                <a:spcPts val="0"/>
              </a:spcAft>
              <a:buSzPts val="1800"/>
              <a:buChar char="●"/>
            </a:pPr>
            <a:r>
              <a:rPr lang="en"/>
              <a:t>Improves Exporting Time: Easier and more efficient to import/export data directly within Drive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